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57" r:id="rId3"/>
    <p:sldId id="270" r:id="rId4"/>
    <p:sldId id="271" r:id="rId5"/>
    <p:sldId id="268" r:id="rId6"/>
    <p:sldId id="269" r:id="rId7"/>
    <p:sldId id="272" r:id="rId8"/>
    <p:sldId id="274" r:id="rId9"/>
    <p:sldId id="273" r:id="rId10"/>
    <p:sldId id="275" r:id="rId1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9" autoAdjust="0"/>
  </p:normalViewPr>
  <p:slideViewPr>
    <p:cSldViewPr>
      <p:cViewPr varScale="1">
        <p:scale>
          <a:sx n="72" d="100"/>
          <a:sy n="72" d="100"/>
        </p:scale>
        <p:origin x="618" y="66"/>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10/24/2019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10/24/2019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10/24/2019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10/24/2019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10/24/2019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10/24/2019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10/24/2019</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10/24/2019</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10/24/2019</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10/24/2019</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10/24/2019</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10/24/2019</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10/24/2019</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29" y="2052191"/>
            <a:ext cx="9144000" cy="2667000"/>
          </a:xfrm>
        </p:spPr>
        <p:txBody>
          <a:bodyPr/>
          <a:lstStyle/>
          <a:p>
            <a:r>
              <a:rPr lang="en-US" dirty="0"/>
              <a:t>ENTOMOLOGÍA FORENSE</a:t>
            </a:r>
            <a:br>
              <a:rPr lang="en-US" dirty="0"/>
            </a:br>
            <a:r>
              <a:rPr lang="en-US" sz="2000" dirty="0"/>
              <a:t>por: Fernando </a:t>
            </a:r>
            <a:r>
              <a:rPr lang="en-US" sz="2000" dirty="0" err="1"/>
              <a:t>Fernández,LPI,BAI,CDRS,CCDI,CII,CAS,CSH</a:t>
            </a:r>
            <a:r>
              <a:rPr lang="en-US" sz="2000" dirty="0"/>
              <a:t>-III  </a:t>
            </a:r>
          </a:p>
        </p:txBody>
      </p:sp>
      <p:sp>
        <p:nvSpPr>
          <p:cNvPr id="3" name="Subtitle 2"/>
          <p:cNvSpPr>
            <a:spLocks noGrp="1"/>
          </p:cNvSpPr>
          <p:nvPr>
            <p:ph type="subTitle" idx="1"/>
          </p:nvPr>
        </p:nvSpPr>
        <p:spPr>
          <a:xfrm>
            <a:off x="150812" y="5403278"/>
            <a:ext cx="9143999" cy="1066800"/>
          </a:xfrm>
        </p:spPr>
        <p:txBody>
          <a:bodyPr>
            <a:noAutofit/>
          </a:bodyPr>
          <a:lstStyle/>
          <a:p>
            <a:r>
              <a:rPr lang="es-PR" sz="2800" dirty="0"/>
              <a:t>Es la  ciencia que estudia los insectos encontrados en un cadáver con el fin de poder concluir la fecha y el lugar de la muerte.</a:t>
            </a:r>
            <a:endParaRPr lang="en-US" sz="2800" dirty="0"/>
          </a:p>
        </p:txBody>
      </p:sp>
      <p:pic>
        <p:nvPicPr>
          <p:cNvPr id="5" name="Picture 4">
            <a:extLst>
              <a:ext uri="{FF2B5EF4-FFF2-40B4-BE49-F238E27FC236}">
                <a16:creationId xmlns:a16="http://schemas.microsoft.com/office/drawing/2014/main" id="{31889222-0E06-46DB-AD53-AB557D7C7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971" y="422230"/>
            <a:ext cx="3749679" cy="3041078"/>
          </a:xfrm>
          <a:prstGeom prst="rect">
            <a:avLst/>
          </a:prstGeom>
        </p:spPr>
      </p:pic>
      <p:sp>
        <p:nvSpPr>
          <p:cNvPr id="9" name="Rectangle 1">
            <a:extLst>
              <a:ext uri="{FF2B5EF4-FFF2-40B4-BE49-F238E27FC236}">
                <a16:creationId xmlns:a16="http://schemas.microsoft.com/office/drawing/2014/main" id="{FA55D55B-053F-4C75-8150-C6B2437E35DB}"/>
              </a:ext>
            </a:extLst>
          </p:cNvPr>
          <p:cNvSpPr>
            <a:spLocks noChangeArrowheads="1"/>
          </p:cNvSpPr>
          <p:nvPr/>
        </p:nvSpPr>
        <p:spPr bwMode="auto">
          <a:xfrm>
            <a:off x="187324" y="2317385"/>
            <a:ext cx="57546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R" altLang="en-US" sz="1600" b="0" i="0" u="none" strike="noStrike" cap="none" normalizeH="0" baseline="0" dirty="0" err="1">
                <a:ln>
                  <a:noFill/>
                </a:ln>
                <a:effectLst/>
                <a:latin typeface="Helvetica" panose="020B0604020202020204" pitchFamily="34" charset="0"/>
              </a:rPr>
              <a:t>Fernado</a:t>
            </a:r>
            <a:r>
              <a:rPr kumimoji="0" lang="es-PR" altLang="en-US" sz="1600" b="0" i="0" u="none" strike="noStrike" cap="none" normalizeH="0" baseline="0" dirty="0">
                <a:ln>
                  <a:noFill/>
                </a:ln>
                <a:effectLst/>
                <a:latin typeface="Helvetica" panose="020B0604020202020204" pitchFamily="34" charset="0"/>
              </a:rPr>
              <a:t> Fernández, PI, BAI, CDRS, CCDI, CII, CAS, CHS-II</a:t>
            </a:r>
            <a:endParaRPr kumimoji="0" lang="es-PR" altLang="en-US" sz="1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R" altLang="en-US" sz="1600" b="0" i="0" u="none" strike="noStrike" cap="none" normalizeH="0" baseline="0" dirty="0" err="1">
                <a:ln>
                  <a:noFill/>
                </a:ln>
                <a:effectLst/>
                <a:latin typeface="Helvetica" panose="020B0604020202020204" pitchFamily="34" charset="0"/>
              </a:rPr>
              <a:t>Certified</a:t>
            </a:r>
            <a:r>
              <a:rPr kumimoji="0" lang="es-PR" altLang="en-US" sz="1600" b="0" i="0" u="none" strike="noStrike" cap="none" normalizeH="0" baseline="0" dirty="0">
                <a:ln>
                  <a:noFill/>
                </a:ln>
                <a:effectLst/>
                <a:latin typeface="Helvetica" panose="020B0604020202020204" pitchFamily="34" charset="0"/>
              </a:rPr>
              <a:t> International &amp; Criminal Defense </a:t>
            </a:r>
            <a:r>
              <a:rPr kumimoji="0" lang="es-PR" altLang="en-US" sz="1600" b="0" i="0" u="none" strike="noStrike" cap="none" normalizeH="0" baseline="0" dirty="0" err="1">
                <a:ln>
                  <a:noFill/>
                </a:ln>
                <a:effectLst/>
                <a:latin typeface="Helvetica" panose="020B0604020202020204" pitchFamily="34" charset="0"/>
              </a:rPr>
              <a:t>Investigator</a:t>
            </a:r>
            <a:endParaRPr kumimoji="0" lang="es-PR" altLang="en-US" sz="2400" b="0" i="0" u="none" strike="noStrike" cap="none" normalizeH="0" baseline="0" dirty="0">
              <a:ln>
                <a:noFill/>
              </a:ln>
              <a:effectLst/>
              <a:latin typeface="Arial" panose="020B0604020202020204" pitchFamily="34" charset="0"/>
            </a:endParaRPr>
          </a:p>
        </p:txBody>
      </p:sp>
      <p:pic>
        <p:nvPicPr>
          <p:cNvPr id="6" name="Picture 5">
            <a:extLst>
              <a:ext uri="{FF2B5EF4-FFF2-40B4-BE49-F238E27FC236}">
                <a16:creationId xmlns:a16="http://schemas.microsoft.com/office/drawing/2014/main" id="{32181F94-4D5E-4EF5-94B2-B88C2AA428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12" y="387922"/>
            <a:ext cx="1828800" cy="1828800"/>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A421-6175-4AE9-AF07-63453418856D}"/>
              </a:ext>
            </a:extLst>
          </p:cNvPr>
          <p:cNvSpPr>
            <a:spLocks noGrp="1"/>
          </p:cNvSpPr>
          <p:nvPr>
            <p:ph type="title"/>
          </p:nvPr>
        </p:nvSpPr>
        <p:spPr/>
        <p:txBody>
          <a:bodyPr>
            <a:normAutofit/>
          </a:bodyPr>
          <a:lstStyle/>
          <a:p>
            <a:pPr algn="ctr"/>
            <a:r>
              <a:rPr lang="en-US" sz="4400" dirty="0"/>
              <a:t>¿PREGUNTAS?</a:t>
            </a:r>
            <a:endParaRPr lang="es-PR" sz="4400" dirty="0"/>
          </a:p>
        </p:txBody>
      </p:sp>
      <p:pic>
        <p:nvPicPr>
          <p:cNvPr id="5" name="Content Placeholder 4">
            <a:extLst>
              <a:ext uri="{FF2B5EF4-FFF2-40B4-BE49-F238E27FC236}">
                <a16:creationId xmlns:a16="http://schemas.microsoft.com/office/drawing/2014/main" id="{AEEB10F7-D2F4-40D6-8203-5B926C87629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422719" y="1981200"/>
            <a:ext cx="5343385" cy="4267200"/>
          </a:xfrm>
        </p:spPr>
      </p:pic>
    </p:spTree>
    <p:extLst>
      <p:ext uri="{BB962C8B-B14F-4D97-AF65-F5344CB8AC3E}">
        <p14:creationId xmlns:p14="http://schemas.microsoft.com/office/powerpoint/2010/main" val="327738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274638"/>
            <a:ext cx="11734800" cy="1020762"/>
          </a:xfrm>
        </p:spPr>
        <p:txBody>
          <a:bodyPr/>
          <a:lstStyle/>
          <a:p>
            <a:r>
              <a:rPr lang="en-US" dirty="0"/>
              <a:t>¿QUÉ ES Y CUALES SON LOS </a:t>
            </a:r>
            <a:br>
              <a:rPr lang="en-US" dirty="0"/>
            </a:br>
            <a:r>
              <a:rPr lang="en-US" dirty="0"/>
              <a:t>PRECURSORES DE ESTA CIENCIA?</a:t>
            </a:r>
          </a:p>
        </p:txBody>
      </p:sp>
      <p:sp>
        <p:nvSpPr>
          <p:cNvPr id="14" name="Content Placeholder 13"/>
          <p:cNvSpPr>
            <a:spLocks noGrp="1"/>
          </p:cNvSpPr>
          <p:nvPr>
            <p:ph idx="1"/>
          </p:nvPr>
        </p:nvSpPr>
        <p:spPr>
          <a:xfrm>
            <a:off x="1522412" y="1600200"/>
            <a:ext cx="9144000" cy="5105400"/>
          </a:xfrm>
        </p:spPr>
        <p:txBody>
          <a:bodyPr>
            <a:normAutofit lnSpcReduction="10000"/>
          </a:bodyPr>
          <a:lstStyle/>
          <a:p>
            <a:r>
              <a:rPr lang="es-PR" dirty="0"/>
              <a:t>Es una ciencia que aplicada a situaciones de índole médico-legal puede aportar mucha información en diversos casos de homicidios o muertes naturales y ayudar a la resolución de dichos casos.</a:t>
            </a:r>
          </a:p>
          <a:p>
            <a:r>
              <a:rPr lang="es-PR" dirty="0"/>
              <a:t>Además de esto, son muy importantes los experimentos realizados por un naturalista del Renacimiento llamado Francisco Redi. Francisco Redi se propuso demostrar de una forma científica que las larvas que aparecían en los cadáveres procedían de insectos que depositaban sus huevos en él.</a:t>
            </a:r>
          </a:p>
          <a:p>
            <a:r>
              <a:rPr lang="es-PR" dirty="0"/>
              <a:t>Para esto Redi realizó el siguiente experimento: expuso al aire libre una gran cantidad de cajas descubiertas y cada una de ellas tenía en su interior un trozo de carne (a veces cruda y otras cocidas). A estos trozos de carne acudieron diversas moscas que devoraron la carne y depositaron sus huevos en los trozos, los cuales luego se convirtieron en larvas, después en pupas y posteriormente en individuos adultos.</a:t>
            </a:r>
            <a:endParaRPr lang="en-US" dirty="0"/>
          </a:p>
          <a:p>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274638"/>
            <a:ext cx="11734800" cy="1020762"/>
          </a:xfrm>
        </p:spPr>
        <p:txBody>
          <a:bodyPr/>
          <a:lstStyle/>
          <a:p>
            <a:r>
              <a:rPr lang="en-US" dirty="0"/>
              <a:t>QUE ES Y CUALES SON LOS PRECURSORES DE ESTA CIENCIA</a:t>
            </a:r>
          </a:p>
        </p:txBody>
      </p:sp>
      <p:sp>
        <p:nvSpPr>
          <p:cNvPr id="14" name="Content Placeholder 13"/>
          <p:cNvSpPr>
            <a:spLocks noGrp="1"/>
          </p:cNvSpPr>
          <p:nvPr>
            <p:ph idx="1"/>
          </p:nvPr>
        </p:nvSpPr>
        <p:spPr>
          <a:xfrm>
            <a:off x="1522412" y="1981200"/>
            <a:ext cx="9144000" cy="4724400"/>
          </a:xfrm>
        </p:spPr>
        <p:txBody>
          <a:bodyPr>
            <a:normAutofit/>
          </a:bodyPr>
          <a:lstStyle/>
          <a:p>
            <a:r>
              <a:rPr lang="es-PR" dirty="0"/>
              <a:t>1850 cuando </a:t>
            </a:r>
            <a:r>
              <a:rPr lang="es-PR" dirty="0" err="1"/>
              <a:t>Bergeret</a:t>
            </a:r>
            <a:r>
              <a:rPr lang="es-PR" dirty="0"/>
              <a:t> comienza a utilizar la entomología de forma seria como ayuda en la medicina legal. </a:t>
            </a:r>
            <a:r>
              <a:rPr lang="es-PR" dirty="0" err="1"/>
              <a:t>Bergeret</a:t>
            </a:r>
            <a:r>
              <a:rPr lang="es-PR" dirty="0"/>
              <a:t> era un conocido doctor francés, el cual se encontró ante un caso sobre un </a:t>
            </a:r>
            <a:r>
              <a:rPr lang="es-PR" dirty="0" err="1"/>
              <a:t>neo-nato</a:t>
            </a:r>
            <a:r>
              <a:rPr lang="es-PR" dirty="0"/>
              <a:t> muerto en una chimenea. </a:t>
            </a:r>
            <a:r>
              <a:rPr lang="es-PR" dirty="0" err="1"/>
              <a:t>Bergeret</a:t>
            </a:r>
            <a:r>
              <a:rPr lang="es-PR" dirty="0"/>
              <a:t> trató de determinar el intervalo </a:t>
            </a:r>
            <a:r>
              <a:rPr lang="es-PR" dirty="0" err="1"/>
              <a:t>post-mortem</a:t>
            </a:r>
            <a:r>
              <a:rPr lang="es-PR" dirty="0"/>
              <a:t> estudiando las larvas halladas en los restos del bebé.</a:t>
            </a:r>
          </a:p>
          <a:p>
            <a:r>
              <a:rPr lang="es-PR" dirty="0"/>
              <a:t>Treinta años más tarde, el Dr. </a:t>
            </a:r>
            <a:r>
              <a:rPr lang="es-PR" dirty="0" err="1"/>
              <a:t>Brouardel</a:t>
            </a:r>
            <a:r>
              <a:rPr lang="es-PR" dirty="0"/>
              <a:t>, de la Facultad de Medicina de París, junto al conocido veterinario pero experto en entomología, Pierre </a:t>
            </a:r>
            <a:r>
              <a:rPr lang="es-PR" dirty="0" err="1"/>
              <a:t>Mégnin</a:t>
            </a:r>
            <a:r>
              <a:rPr lang="es-PR" dirty="0"/>
              <a:t> estudiaron de una forma metódica la fauna cadavérica. Este último, publicó dos grandes libros: </a:t>
            </a:r>
            <a:r>
              <a:rPr lang="es-PR" i="1" dirty="0"/>
              <a:t>La </a:t>
            </a:r>
            <a:r>
              <a:rPr lang="es-PR" i="1" dirty="0" err="1"/>
              <a:t>Faune</a:t>
            </a:r>
            <a:r>
              <a:rPr lang="es-PR" i="1" dirty="0"/>
              <a:t> des </a:t>
            </a:r>
            <a:r>
              <a:rPr lang="es-PR" i="1" dirty="0" err="1"/>
              <a:t>Tombeaux</a:t>
            </a:r>
            <a:r>
              <a:rPr lang="es-PR" i="1" dirty="0"/>
              <a:t> </a:t>
            </a:r>
            <a:r>
              <a:rPr lang="es-PR" dirty="0"/>
              <a:t>(La Fauna de las Tumbas) y en 1984, </a:t>
            </a:r>
            <a:r>
              <a:rPr lang="es-PR" i="1" dirty="0"/>
              <a:t>La </a:t>
            </a:r>
            <a:r>
              <a:rPr lang="es-PR" i="1" dirty="0" err="1"/>
              <a:t>Faune</a:t>
            </a:r>
            <a:r>
              <a:rPr lang="es-PR" i="1" dirty="0"/>
              <a:t> des </a:t>
            </a:r>
            <a:r>
              <a:rPr lang="es-PR" i="1" dirty="0" err="1"/>
              <a:t>Cadavres</a:t>
            </a:r>
            <a:r>
              <a:rPr lang="es-PR" i="1" dirty="0"/>
              <a:t> </a:t>
            </a:r>
            <a:r>
              <a:rPr lang="es-PR" dirty="0"/>
              <a:t>(La Fauna de los Cadáveres). Estas conclusiones sobre sus estudios siguieron aplicándose hasta bien entrado el siglo XX. </a:t>
            </a:r>
            <a:endParaRPr lang="en-US" dirty="0"/>
          </a:p>
          <a:p>
            <a:endParaRPr lang="en-US" dirty="0"/>
          </a:p>
          <a:p>
            <a:endParaRPr lang="en-US" dirty="0"/>
          </a:p>
        </p:txBody>
      </p:sp>
    </p:spTree>
    <p:extLst>
      <p:ext uri="{BB962C8B-B14F-4D97-AF65-F5344CB8AC3E}">
        <p14:creationId xmlns:p14="http://schemas.microsoft.com/office/powerpoint/2010/main" val="9372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274638"/>
            <a:ext cx="11734800" cy="1020762"/>
          </a:xfrm>
        </p:spPr>
        <p:txBody>
          <a:bodyPr/>
          <a:lstStyle/>
          <a:p>
            <a:r>
              <a:rPr lang="en-US" dirty="0"/>
              <a:t>COMO AYUDA LA ENTOMOLOGÍA FORENSE EN LOS ASESINATOS</a:t>
            </a:r>
          </a:p>
        </p:txBody>
      </p:sp>
      <p:sp>
        <p:nvSpPr>
          <p:cNvPr id="14" name="Content Placeholder 13"/>
          <p:cNvSpPr>
            <a:spLocks noGrp="1"/>
          </p:cNvSpPr>
          <p:nvPr>
            <p:ph idx="1"/>
          </p:nvPr>
        </p:nvSpPr>
        <p:spPr>
          <a:xfrm>
            <a:off x="1522412" y="1143000"/>
            <a:ext cx="9144000" cy="5562600"/>
          </a:xfrm>
        </p:spPr>
        <p:txBody>
          <a:bodyPr>
            <a:normAutofit/>
          </a:bodyPr>
          <a:lstStyle/>
          <a:p>
            <a:endParaRPr lang="en-US" dirty="0"/>
          </a:p>
          <a:p>
            <a:r>
              <a:rPr lang="es-PR" dirty="0"/>
              <a:t>Tras estos breves comienzos hasta la actualidad han existido diversos avances en esta ciencia la cual ha aportado infinidad de información en numerosos casos de índole criminal. </a:t>
            </a:r>
          </a:p>
          <a:p>
            <a:pPr marL="0" indent="0">
              <a:buNone/>
            </a:pPr>
            <a:r>
              <a:rPr lang="es-PR" dirty="0"/>
              <a:t>Por lo tanto, los principales objetivos de la Entomología Forense son: </a:t>
            </a:r>
            <a:endParaRPr lang="en-US" dirty="0"/>
          </a:p>
          <a:p>
            <a:pPr lvl="0"/>
            <a:r>
              <a:rPr lang="es-PR" i="1" dirty="0"/>
              <a:t>Fecha de la muerte a través del estudio de la fauna cadavérica.</a:t>
            </a:r>
            <a:endParaRPr lang="en-US" sz="2000" dirty="0"/>
          </a:p>
          <a:p>
            <a:pPr lvl="0"/>
            <a:r>
              <a:rPr lang="es-PR" i="1" dirty="0"/>
              <a:t>Determinación de la época del año en que ha ocurrido la muerte.</a:t>
            </a:r>
            <a:endParaRPr lang="en-US" sz="2000" dirty="0"/>
          </a:p>
          <a:p>
            <a:pPr lvl="0"/>
            <a:r>
              <a:rPr lang="es-PR" i="1" dirty="0"/>
              <a:t>Verificar que un cadáver ha fallecido en el lugar donde ha sido hallado o ha sido trasladado hasta el mismo.</a:t>
            </a:r>
            <a:endParaRPr lang="en-US" sz="2000" dirty="0"/>
          </a:p>
          <a:p>
            <a:pPr lvl="0"/>
            <a:r>
              <a:rPr lang="es-PR" i="1" dirty="0"/>
              <a:t>Dar confiabilidad y apoyo a otros medios forense.</a:t>
            </a:r>
            <a:endParaRPr lang="en-US" sz="2000" dirty="0"/>
          </a:p>
          <a:p>
            <a:pPr lvl="1"/>
            <a:endParaRPr lang="en-US" dirty="0"/>
          </a:p>
        </p:txBody>
      </p:sp>
    </p:spTree>
    <p:extLst>
      <p:ext uri="{BB962C8B-B14F-4D97-AF65-F5344CB8AC3E}">
        <p14:creationId xmlns:p14="http://schemas.microsoft.com/office/powerpoint/2010/main" val="336598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15" y="-235743"/>
            <a:ext cx="11736986" cy="1020762"/>
          </a:xfrm>
        </p:spPr>
        <p:txBody>
          <a:bodyPr/>
          <a:lstStyle/>
          <a:p>
            <a:r>
              <a:rPr lang="en-US" dirty="0"/>
              <a:t>TIPOS DE INSECTOS Y LARVAS QUE LLEGAN AL CADAVER</a:t>
            </a:r>
          </a:p>
        </p:txBody>
      </p:sp>
      <p:sp>
        <p:nvSpPr>
          <p:cNvPr id="5" name="Content Placeholder 4"/>
          <p:cNvSpPr>
            <a:spLocks noGrp="1"/>
          </p:cNvSpPr>
          <p:nvPr>
            <p:ph sz="half" idx="1"/>
          </p:nvPr>
        </p:nvSpPr>
        <p:spPr>
          <a:xfrm>
            <a:off x="150812" y="1905000"/>
            <a:ext cx="7467599" cy="4267200"/>
          </a:xfrm>
        </p:spPr>
        <p:txBody>
          <a:bodyPr>
            <a:normAutofit/>
          </a:bodyPr>
          <a:lstStyle/>
          <a:p>
            <a:r>
              <a:rPr lang="es-PR" dirty="0"/>
              <a:t>Muchos tipos de insectos acuden en masa a un cuerpo en descomposición, pero los tipos de insectos más comunes que se encuentran en un cadáver son las moscas y los escarabajos. Las moscas, en particular las moscardas de la carne, pueden encontrar carne muerta en cuestión de minutos. Las larvas de mosca, comúnmente conocidas como gusanos, son las que más comen y las responsables de gran parte de la descomposición de los cadáveres. Los escarabajos, por otro lado, normalmente se mudan una vez que el cadáver se ha secado.</a:t>
            </a:r>
            <a:endParaRPr lang="en-US" dirty="0"/>
          </a:p>
        </p:txBody>
      </p:sp>
      <p:pic>
        <p:nvPicPr>
          <p:cNvPr id="6" name="Picture 5" descr="A screenshot of a cell phone&#10;&#10;Description automatically generated">
            <a:extLst>
              <a:ext uri="{FF2B5EF4-FFF2-40B4-BE49-F238E27FC236}">
                <a16:creationId xmlns:a16="http://schemas.microsoft.com/office/drawing/2014/main" id="{7CE336B6-A4C8-4D06-BDE6-4ECF21434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812" y="914400"/>
            <a:ext cx="4114801" cy="5790921"/>
          </a:xfrm>
          <a:prstGeom prst="rect">
            <a:avLst/>
          </a:prstGeom>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15" y="0"/>
            <a:ext cx="10439400" cy="762000"/>
          </a:xfrm>
        </p:spPr>
        <p:txBody>
          <a:bodyPr/>
          <a:lstStyle/>
          <a:p>
            <a:r>
              <a:rPr lang="en-US" dirty="0"/>
              <a:t>MANEJO DE LA ESCENA POR ENTOMOLOGOS FORENSES</a:t>
            </a:r>
          </a:p>
        </p:txBody>
      </p:sp>
      <p:pic>
        <p:nvPicPr>
          <p:cNvPr id="7" name="Content Placeholder 6">
            <a:extLst>
              <a:ext uri="{FF2B5EF4-FFF2-40B4-BE49-F238E27FC236}">
                <a16:creationId xmlns:a16="http://schemas.microsoft.com/office/drawing/2014/main" id="{A2C27479-59C4-4FCE-81DC-C9C9C7412CC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93911" y="914400"/>
            <a:ext cx="8001002" cy="5629073"/>
          </a:xfrm>
        </p:spPr>
      </p:pic>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439400" cy="762000"/>
          </a:xfrm>
        </p:spPr>
        <p:txBody>
          <a:bodyPr/>
          <a:lstStyle/>
          <a:p>
            <a:r>
              <a:rPr lang="en-US" dirty="0"/>
              <a:t>MANEJO DE LA ESCENA POR ENTOMOLOGOS FORENSES</a:t>
            </a:r>
          </a:p>
        </p:txBody>
      </p:sp>
      <p:sp>
        <p:nvSpPr>
          <p:cNvPr id="4" name="Content Placeholder 3">
            <a:extLst>
              <a:ext uri="{FF2B5EF4-FFF2-40B4-BE49-F238E27FC236}">
                <a16:creationId xmlns:a16="http://schemas.microsoft.com/office/drawing/2014/main" id="{17F60BB3-C55D-4578-862C-531D4FC1C4CE}"/>
              </a:ext>
            </a:extLst>
          </p:cNvPr>
          <p:cNvSpPr>
            <a:spLocks noGrp="1"/>
          </p:cNvSpPr>
          <p:nvPr>
            <p:ph sz="half" idx="1"/>
          </p:nvPr>
        </p:nvSpPr>
        <p:spPr>
          <a:xfrm>
            <a:off x="1522413" y="1676400"/>
            <a:ext cx="9601199" cy="4495800"/>
          </a:xfrm>
        </p:spPr>
        <p:txBody>
          <a:bodyPr>
            <a:normAutofit lnSpcReduction="10000"/>
          </a:bodyPr>
          <a:lstStyle/>
          <a:p>
            <a:r>
              <a:rPr lang="es-ES" dirty="0"/>
              <a:t>Cuando se recolectan insectos, los investigadores tratan de localizar los especímenes más grandes; los insectos más viejos deben dar el mejor el tiempo de muerte (intervalo </a:t>
            </a:r>
            <a:r>
              <a:rPr lang="es-ES" dirty="0" err="1"/>
              <a:t>post-mortem</a:t>
            </a:r>
            <a:r>
              <a:rPr lang="es-ES" dirty="0"/>
              <a:t>). </a:t>
            </a:r>
          </a:p>
          <a:p>
            <a:r>
              <a:rPr lang="es-ES" dirty="0"/>
              <a:t>Para preservar los insectos, las muestras tomadas del cuerpo se colocan en recipientes llenos con aproximadamente 70 por ciento de alcohol isopropílico, de la misma graduación que la solución de alcohol para frotar que se puede comprar en la tienda. </a:t>
            </a:r>
          </a:p>
          <a:p>
            <a:r>
              <a:rPr lang="es-ES" dirty="0"/>
              <a:t>Los contenedores están etiquetados con la fecha y hora de la recolección y la parte del cuerpo de la que fueron extraídos los insectos. </a:t>
            </a:r>
          </a:p>
          <a:p>
            <a:r>
              <a:rPr lang="es-ES" dirty="0"/>
              <a:t>Finalmente, el investigador entrega las muestras directamente a un especialista o envía por correo los contenedores expresamente para su examen.</a:t>
            </a:r>
            <a:endParaRPr lang="es-PR" dirty="0"/>
          </a:p>
        </p:txBody>
      </p:sp>
    </p:spTree>
    <p:extLst>
      <p:ext uri="{BB962C8B-B14F-4D97-AF65-F5344CB8AC3E}">
        <p14:creationId xmlns:p14="http://schemas.microsoft.com/office/powerpoint/2010/main" val="115135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304800"/>
            <a:ext cx="12192000" cy="1143000"/>
          </a:xfrm>
        </p:spPr>
        <p:txBody>
          <a:bodyPr>
            <a:noAutofit/>
          </a:bodyPr>
          <a:lstStyle/>
          <a:p>
            <a:pPr algn="ctr"/>
            <a:r>
              <a:rPr lang="en-US" sz="4000" dirty="0"/>
              <a:t>Las 6 </a:t>
            </a:r>
            <a:r>
              <a:rPr lang="en-US" sz="4000" dirty="0" err="1"/>
              <a:t>etapas</a:t>
            </a:r>
            <a:r>
              <a:rPr lang="en-US" sz="4000" dirty="0"/>
              <a:t> de la </a:t>
            </a:r>
            <a:r>
              <a:rPr lang="en-US" sz="4000" dirty="0" err="1"/>
              <a:t>Mosca</a:t>
            </a:r>
            <a:r>
              <a:rPr lang="en-US" sz="4000" dirty="0"/>
              <a:t> </a:t>
            </a:r>
            <a:br>
              <a:rPr lang="en-US" sz="4000" dirty="0"/>
            </a:br>
            <a:r>
              <a:rPr lang="en-US" sz="4000" dirty="0"/>
              <a:t>(</a:t>
            </a:r>
            <a:r>
              <a:rPr lang="en-US" sz="4000" dirty="0" err="1"/>
              <a:t>Tiempo</a:t>
            </a:r>
            <a:r>
              <a:rPr lang="en-US" sz="4000" dirty="0"/>
              <a:t> </a:t>
            </a:r>
            <a:r>
              <a:rPr lang="en-US" sz="4000" dirty="0" err="1"/>
              <a:t>Estimado</a:t>
            </a:r>
            <a:r>
              <a:rPr lang="en-US" sz="4000" dirty="0"/>
              <a:t> de </a:t>
            </a:r>
            <a:r>
              <a:rPr lang="en-US" sz="4000" dirty="0" err="1"/>
              <a:t>Muerte</a:t>
            </a:r>
            <a:r>
              <a:rPr lang="en-US" sz="4000" dirty="0"/>
              <a:t>)</a:t>
            </a:r>
          </a:p>
        </p:txBody>
      </p:sp>
      <p:pic>
        <p:nvPicPr>
          <p:cNvPr id="7" name="Content Placeholder 6">
            <a:extLst>
              <a:ext uri="{FF2B5EF4-FFF2-40B4-BE49-F238E27FC236}">
                <a16:creationId xmlns:a16="http://schemas.microsoft.com/office/drawing/2014/main" id="{C2F74F66-E175-4558-8160-5A87D9CE6C0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65412" y="1676400"/>
            <a:ext cx="6400800" cy="5001341"/>
          </a:xfrm>
        </p:spPr>
      </p:pic>
    </p:spTree>
    <p:extLst>
      <p:ext uri="{BB962C8B-B14F-4D97-AF65-F5344CB8AC3E}">
        <p14:creationId xmlns:p14="http://schemas.microsoft.com/office/powerpoint/2010/main" val="102020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A421-6175-4AE9-AF07-63453418856D}"/>
              </a:ext>
            </a:extLst>
          </p:cNvPr>
          <p:cNvSpPr>
            <a:spLocks noGrp="1"/>
          </p:cNvSpPr>
          <p:nvPr>
            <p:ph type="title"/>
          </p:nvPr>
        </p:nvSpPr>
        <p:spPr/>
        <p:txBody>
          <a:bodyPr>
            <a:normAutofit/>
          </a:bodyPr>
          <a:lstStyle/>
          <a:p>
            <a:pPr algn="ctr"/>
            <a:r>
              <a:rPr lang="en-US" sz="4400" dirty="0"/>
              <a:t>¿AFECTA EL AMBIENTE?</a:t>
            </a:r>
            <a:endParaRPr lang="es-PR" sz="4400" dirty="0"/>
          </a:p>
        </p:txBody>
      </p:sp>
      <p:sp>
        <p:nvSpPr>
          <p:cNvPr id="4" name="Content Placeholder 3">
            <a:extLst>
              <a:ext uri="{FF2B5EF4-FFF2-40B4-BE49-F238E27FC236}">
                <a16:creationId xmlns:a16="http://schemas.microsoft.com/office/drawing/2014/main" id="{8B9D406B-42DE-414B-8827-E15B40BD3177}"/>
              </a:ext>
            </a:extLst>
          </p:cNvPr>
          <p:cNvSpPr>
            <a:spLocks noGrp="1"/>
          </p:cNvSpPr>
          <p:nvPr>
            <p:ph sz="half" idx="2"/>
          </p:nvPr>
        </p:nvSpPr>
        <p:spPr>
          <a:xfrm>
            <a:off x="912812" y="1676400"/>
            <a:ext cx="10896600" cy="5029200"/>
          </a:xfrm>
        </p:spPr>
        <p:txBody>
          <a:bodyPr>
            <a:normAutofit fontScale="92500" lnSpcReduction="10000"/>
          </a:bodyPr>
          <a:lstStyle/>
          <a:p>
            <a:r>
              <a:rPr lang="es-ES" dirty="0"/>
              <a:t>Los insectos pueden ser una herramienta fácil para descubrir lo desconocido. Por ejemplo, si una persona muere por causas naturales en una habitación donde la temperatura ha permanecido constante y el médico forense quiere saber la hora de la muerte, el entomólogo simplemente mira los insectos alrededor del cadáver y reporta los detalles.</a:t>
            </a:r>
          </a:p>
          <a:p>
            <a:r>
              <a:rPr lang="es-ES" dirty="0"/>
              <a:t>Sin embargo, casi nunca es tan fácil. Los investigadores deben tener en cuenta un gran número de variables al recolectar especímenes. La temperatura del área circundante, por ejemplo, determina qué tan rápido crecerán las larvas en un cadáver. </a:t>
            </a:r>
          </a:p>
          <a:p>
            <a:r>
              <a:rPr lang="es-ES" dirty="0"/>
              <a:t>Cuando una persona es asesinada durante los meses de verano y se le deja afuera por varios días, la temperatura ambiente que rodea al cadáver puede cambiar dramáticamente. </a:t>
            </a:r>
          </a:p>
          <a:p>
            <a:r>
              <a:rPr lang="es-ES" dirty="0"/>
              <a:t>Ciertos tipos de moscas se desarrollan más rápido durante el clima caluroso, pero el desarrollo se vuelve más lento cuando está más fresco. Los insectos encontrados en un cuerpo que ha estado al aire libre durante semanas o incluso meses muestran variaciones drásticas en los ciclos de crecimiento, y un entomólogo necesita observar cuidadosamente los especímenes disponibles para determinar un rango probable.</a:t>
            </a:r>
          </a:p>
          <a:p>
            <a:endParaRPr lang="es-PR" dirty="0"/>
          </a:p>
        </p:txBody>
      </p:sp>
    </p:spTree>
    <p:extLst>
      <p:ext uri="{BB962C8B-B14F-4D97-AF65-F5344CB8AC3E}">
        <p14:creationId xmlns:p14="http://schemas.microsoft.com/office/powerpoint/2010/main" val="300645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TM03457503[[fn=Quotable]]</Template>
  <TotalTime>176</TotalTime>
  <Words>803</Words>
  <Application>Microsoft Office PowerPoint</Application>
  <PresentationFormat>Custom</PresentationFormat>
  <Paragraphs>34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Consolas</vt:lpstr>
      <vt:lpstr>Corbel</vt:lpstr>
      <vt:lpstr>Helvetica</vt:lpstr>
      <vt:lpstr>Chalkboard 16x9</vt:lpstr>
      <vt:lpstr>ENTOMOLOGÍA FORENSE por: Fernando Fernández,LPI,BAI,CDRS,CCDI,CII,CAS,CSH-III  </vt:lpstr>
      <vt:lpstr>¿QUÉ ES Y CUALES SON LOS  PRECURSORES DE ESTA CIENCIA?</vt:lpstr>
      <vt:lpstr>QUE ES Y CUALES SON LOS PRECURSORES DE ESTA CIENCIA</vt:lpstr>
      <vt:lpstr>COMO AYUDA LA ENTOMOLOGÍA FORENSE EN LOS ASESINATOS</vt:lpstr>
      <vt:lpstr>TIPOS DE INSECTOS Y LARVAS QUE LLEGAN AL CADAVER</vt:lpstr>
      <vt:lpstr>MANEJO DE LA ESCENA POR ENTOMOLOGOS FORENSES</vt:lpstr>
      <vt:lpstr>MANEJO DE LA ESCENA POR ENTOMOLOGOS FORENSES</vt:lpstr>
      <vt:lpstr>Las 6 etapas de la Mosca  (Tiempo Estimado de Muerte)</vt:lpstr>
      <vt:lpstr>¿AFECTA EL AMBIENTE?</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ENTOMOLOGÍA FORENSE</dc:title>
  <dc:creator>Fernando Fernandez</dc:creator>
  <cp:lastModifiedBy>Cristian</cp:lastModifiedBy>
  <cp:revision>15</cp:revision>
  <dcterms:created xsi:type="dcterms:W3CDTF">2019-10-23T19:13:08Z</dcterms:created>
  <dcterms:modified xsi:type="dcterms:W3CDTF">2019-10-24T20:40:38Z</dcterms:modified>
</cp:coreProperties>
</file>